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1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7" r:id="rId11"/>
    <p:sldId id="263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8" r:id="rId20"/>
    <p:sldId id="273" r:id="rId21"/>
    <p:sldId id="274" r:id="rId22"/>
    <p:sldId id="279" r:id="rId23"/>
    <p:sldId id="280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23622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«Безопасная и здоровая рабочая среда – основополагающий принцип и право в сфере труда»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772400" cy="1905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МБУДО ДЮСШ № 6 г.Сочи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609600"/>
            <a:ext cx="77724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28 апреля 2023 года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Всемирный день охраны труда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myatki_im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3-04-12_16-05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857250"/>
            <a:ext cx="68199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-04-12_16-06-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661987"/>
            <a:ext cx="6619875" cy="55340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9d3778f032a47f891c2540f6bc1b86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85"/>
            <a:ext cx="9144000" cy="64606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23-04-12_16-30-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5257800" cy="6096000"/>
          </a:xfrm>
          <a:prstGeom prst="rect">
            <a:avLst/>
          </a:prstGeom>
        </p:spPr>
      </p:pic>
      <p:sp>
        <p:nvSpPr>
          <p:cNvPr id="4" name="Крест 3"/>
          <p:cNvSpPr/>
          <p:nvPr/>
        </p:nvSpPr>
        <p:spPr>
          <a:xfrm>
            <a:off x="7315200" y="2209800"/>
            <a:ext cx="1676400" cy="220980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рест 4"/>
          <p:cNvSpPr/>
          <p:nvPr/>
        </p:nvSpPr>
        <p:spPr>
          <a:xfrm>
            <a:off x="228600" y="2438400"/>
            <a:ext cx="1676400" cy="220980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8200" y="685800"/>
            <a:ext cx="7467600" cy="1600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СТРЕСС НА РАБОЧЕМ МЕСТЕ</a:t>
            </a:r>
            <a:endParaRPr lang="ru-RU" sz="32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Рисунок 4" descr="2023-04-12_16-38-4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14600"/>
            <a:ext cx="73914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609600"/>
            <a:ext cx="77724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Ubuntu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Стресс на рабочем месте давно стал неотъемлемой частью нашей повседневной жизни.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Ubuntu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По статистике 25% опрошенных работников считают стресс на работе основной причиной ухудшения своего здоровья.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Ubuntu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Каждый третий работник считает себя подверженным стрессу.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Проблема касается не только работников, но и работодателей.</a:t>
            </a:r>
            <a:endParaRPr lang="ru-RU" sz="2000" dirty="0" smtClean="0">
              <a:solidFill>
                <a:srgbClr val="444444"/>
              </a:solidFill>
              <a:latin typeface="Ubuntu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Ubuntu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Многие считают стресс основной причиной текучести кадров, а так же фактором снижающим производительность труда и социальный климат в коллективе.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Давайте попробуем разобраться в причинах стресса и обозначить пути решения проблемы.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90600" y="228600"/>
            <a:ext cx="7467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swald"/>
                <a:ea typeface="Times New Roman" pitchFamily="18" charset="0"/>
                <a:cs typeface="Times New Roman" pitchFamily="18" charset="0"/>
              </a:rPr>
              <a:t>Заболевания, вызываемые стрессом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Сосудистые заболевания и болезни сердца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Причиной сердечнососудистых заболеваний могут быть повышенное давление и учащенный ритм сердца, сопровождающие конфликты и переживания.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Воспаления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Испытанный стресс может стать причиной появления экземы, псориаза, язвы и других воспалительных заболеваний или усугубить уже имеющиеся у человека заболевания.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Нарушения дыхания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Установлена зависимость между стрессом и клиническими проявлениями астмы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Нарушения сна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Часто выражается в невозможности заснуть вечером и трудностях раннего пробуждения.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Следует обратить внимание, что невозможность получения полноценного отдыха увеличивает усталость работника, что в свою очередь значительно увеличивает риск получения им травмы в процессе работы.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Ожирение и диабет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Привычка заедать стресс зачастую провоцирует ожирение. К тому же накоплению жира в области живота способствует чрезмерное выделение секреции гормона стресса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 кортизола.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Что в свою очередь может быть причиной развития диабета второго типа.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Ubuntu"/>
                <a:ea typeface="Times New Roman" pitchFamily="18" charset="0"/>
                <a:cs typeface="Times New Roman" pitchFamily="18" charset="0"/>
              </a:rPr>
              <a:t>А так же головные боли, депрессия, тревога.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09600" y="228600"/>
            <a:ext cx="7696200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swald" charset="0"/>
                <a:ea typeface="Times New Roman" pitchFamily="18" charset="0"/>
                <a:cs typeface="Times New Roman" pitchFamily="18" charset="0"/>
              </a:rPr>
              <a:t>Причины стресса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Количественно измерить уровень стресса практически не возможно. На сегодняшний день единственный инструмент, который есть у предприятия для того что бы оценить напряженность рабочего процесса это специальная оценка условий труда.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При отнесении условий труда по классу (подклассу) условий труда по напряженности трудового процесса оцениваются следующие факторы: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Сенсорные нагрузки: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Плотность сигналов (световых и звуковых) и сообщений в среднем за 1 час работы, ед.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Число производственных объектов одновременного наблюдения, ед.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Работа с оптическими приборами (% времени смены)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Нагрузка на голосовой аппарат (суммарное количество часов, наговариваемое в неделю), час.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Монотонность нагрузок: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Число элементов (приемов), необходимых для реализации простого задания или многократно повторяющихся операций, ед.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Монотонность производственной обстановки (время пассивного наблюдения за ходом технологического процесса в % от времени смены), час.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304800"/>
            <a:ext cx="7848600" cy="6277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На эмоциональную нагрузку испытываемую работником оказывают следующие факторы: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Главная причина </a:t>
            </a:r>
            <a:r>
              <a:rPr lang="ru-RU" sz="2000" dirty="0" smtClean="0">
                <a:solidFill>
                  <a:srgbClr val="444444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это коллектив</a:t>
            </a:r>
            <a:r>
              <a:rPr lang="ru-RU" sz="2000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. А, точнее, общение с теми или иными людьми (клиентами/коллегами).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Нагрузка в виде ответственности, обязанностей и трудового графика.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Несправедливая оценка деятельности, в т.ч. финансовая.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Занятие бесполезными делами. Выполнение </a:t>
            </a:r>
            <a:r>
              <a:rPr lang="ru-RU" sz="2000" dirty="0" smtClean="0">
                <a:solidFill>
                  <a:srgbClr val="444444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бессмысленных</a:t>
            </a:r>
            <a:r>
              <a:rPr lang="ru-RU" sz="2000" dirty="0" smtClean="0">
                <a:solidFill>
                  <a:srgbClr val="444444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 поручений.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Отсутствие перспектив роста.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Провал задачи. Фрустрация.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Но самая величайшая душевная трагедия это отсутствие внутренней мотивации. Человек не находит себя в том, чем вынужден заниматься и теряет целостность своей личности. </a:t>
            </a:r>
            <a:r>
              <a:rPr lang="ru-RU" sz="2000" dirty="0" smtClean="0">
                <a:solidFill>
                  <a:srgbClr val="444444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444444"/>
                </a:solidFill>
                <a:ea typeface="Times New Roman" pitchFamily="18" charset="0"/>
                <a:cs typeface="Times New Roman" pitchFamily="18" charset="0"/>
              </a:rPr>
              <a:t>    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28600"/>
            <a:ext cx="8153400" cy="609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Содержание:</a:t>
            </a:r>
          </a:p>
          <a:p>
            <a:pPr algn="ctr"/>
            <a:endParaRPr lang="ru-RU" sz="2800" dirty="0" smtClean="0"/>
          </a:p>
          <a:p>
            <a:r>
              <a:rPr lang="ru-RU" sz="2800" dirty="0" smtClean="0"/>
              <a:t>Безопасность на рабочем месте (3-10)</a:t>
            </a:r>
          </a:p>
          <a:p>
            <a:endParaRPr lang="ru-RU" sz="2800" dirty="0" smtClean="0"/>
          </a:p>
          <a:p>
            <a:r>
              <a:rPr lang="ru-RU" sz="2800" dirty="0" smtClean="0"/>
              <a:t>Правила техники безопасности в спортзале (11-12)</a:t>
            </a:r>
          </a:p>
          <a:p>
            <a:endParaRPr lang="ru-RU" sz="2800" dirty="0" smtClean="0"/>
          </a:p>
          <a:p>
            <a:r>
              <a:rPr lang="ru-RU" sz="2800" dirty="0" smtClean="0"/>
              <a:t>Действия при пожаре (13)</a:t>
            </a:r>
          </a:p>
          <a:p>
            <a:endParaRPr lang="ru-RU" sz="2800" dirty="0" smtClean="0"/>
          </a:p>
          <a:p>
            <a:r>
              <a:rPr lang="ru-RU" sz="2800" dirty="0" smtClean="0"/>
              <a:t>Универсальный алгоритм оказания первой помощи(14)</a:t>
            </a:r>
          </a:p>
          <a:p>
            <a:endParaRPr lang="ru-RU" sz="2800" dirty="0" smtClean="0"/>
          </a:p>
          <a:p>
            <a:r>
              <a:rPr lang="ru-RU" sz="2800" dirty="0" smtClean="0"/>
              <a:t>Стресс  на рабочем месте (15-23)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09600" y="381000"/>
            <a:ext cx="7620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swald" charset="0"/>
                <a:ea typeface="Times New Roman" pitchFamily="18" charset="0"/>
                <a:cs typeface="Times New Roman" pitchFamily="18" charset="0"/>
              </a:rPr>
              <a:t>Бежать от стресса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Oswald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Стресс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(от англ.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stress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нагрузка, напряжение; состояние повышенного напряжения)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совокупность неспецифических адаптационных (нормальных) реакций организма на воздействие различных неблагоприятных факторов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стрессоров (физических или психологических), нарушающее его гомеостаз.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Различают два типа стресса: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Эустресс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Понятие имеет два значения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стресс, вызванный положительными эмоциями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несильный стресс, мобилизующий организм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Дистресс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Негативный тип стресса, с которым организм не в силах справиться. Он подрывает здоровье человека и может привести к тяжёлым заболеваниям.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Чаще всего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дистресс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носит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накопительный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характер, вследствие которого сопротивляемость организма постепенно снижается, а затем исчезает совсем. Такое состояние перерастает в заболевание.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Эустресс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напротив, мобилизует организм и является частью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стрессотерапии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57200" y="457200"/>
            <a:ext cx="79248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Стресс вызывают стрессоры.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Их принято делить на три группы: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Первая группа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это неподвластные нам стрессоры. (Погода, рост цен, привычки других людей)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Вторая включает явления и события, которые мы добровольно превращаем в проблемы.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Третья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это стрессоры, которые нам подвластны.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Нужно понимать, что даже стрессоры из третьей группы это только повод. Реакция на стрессор это то, чем мы можем и должны управлять сами.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Существует мнение, что процесс старения это реакция организма на стрессы которым он подвергся в течение жизни.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Поскольку как бы нам не хотелось избегать проблем, все равно мы будем сталкиваться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дистрессом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Ubuntu" charset="0"/>
                <a:ea typeface="Times New Roman" pitchFamily="18" charset="0"/>
                <a:cs typeface="Times New Roman" pitchFamily="18" charset="0"/>
              </a:rPr>
              <a:t> нужно понимать, что своими действиями мы можем усугубить или минимизировать последствия стресса.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381000"/>
            <a:ext cx="77724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Факторы, усугубляющие последствия стресса: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Переедание;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Курение. (Способствует снижению иммунитета, разрушает сосуды, наносит вред легочной системе и снижает работоспособность на 25-30%. Никотин повышает уровень тревоги);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Передозировка алкоголя снижает работоспособность организма человека на несколько дней.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Факторы, снижающие последствия стресса: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Хобби. Увлечения;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Занятия спортом;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Здоровый сон;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444444"/>
                </a:solidFill>
                <a:latin typeface="Ubuntu" charset="0"/>
                <a:ea typeface="Times New Roman" pitchFamily="18" charset="0"/>
                <a:cs typeface="Times New Roman" pitchFamily="18" charset="0"/>
              </a:rPr>
              <a:t>Культура питания.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33401"/>
            <a:ext cx="8458200" cy="1092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Практические советы, как справиться со стрессом на работе</a:t>
            </a: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/>
              <a:t>«Стрельба из лука»</a:t>
            </a:r>
            <a:endParaRPr lang="ru-RU" sz="2000" dirty="0" smtClean="0"/>
          </a:p>
          <a:p>
            <a:pPr algn="just"/>
            <a:r>
              <a:rPr lang="ru-RU" sz="2000" dirty="0" smtClean="0"/>
              <a:t>Сделайте глубокий вдох — вы натянули тетиву лука. Со звуком «</a:t>
            </a:r>
            <a:r>
              <a:rPr lang="ru-RU" sz="2000" dirty="0" err="1" smtClean="0"/>
              <a:t>пх</a:t>
            </a:r>
            <a:r>
              <a:rPr lang="ru-RU" sz="2000" dirty="0" smtClean="0"/>
              <a:t>» выпустите стрелу, к которой прикреплены ваши переживания, мышечное напряжение в теле. «</a:t>
            </a:r>
            <a:r>
              <a:rPr lang="ru-RU" sz="2000" dirty="0" err="1" smtClean="0"/>
              <a:t>Пх</a:t>
            </a:r>
            <a:r>
              <a:rPr lang="ru-RU" sz="2000" dirty="0" smtClean="0"/>
              <a:t>» — улетели. Эмоциональное напряжение — несколько стрел: «</a:t>
            </a:r>
            <a:r>
              <a:rPr lang="ru-RU" sz="2000" dirty="0" err="1" smtClean="0"/>
              <a:t>пх</a:t>
            </a:r>
            <a:r>
              <a:rPr lang="ru-RU" sz="2000" dirty="0" smtClean="0"/>
              <a:t>», «</a:t>
            </a:r>
            <a:r>
              <a:rPr lang="ru-RU" sz="2000" dirty="0" err="1" smtClean="0"/>
              <a:t>пх</a:t>
            </a:r>
            <a:r>
              <a:rPr lang="ru-RU" sz="2000" dirty="0" smtClean="0"/>
              <a:t>», «</a:t>
            </a:r>
            <a:r>
              <a:rPr lang="ru-RU" sz="2000" dirty="0" err="1" smtClean="0"/>
              <a:t>пх</a:t>
            </a:r>
            <a:r>
              <a:rPr lang="ru-RU" sz="2000" dirty="0" smtClean="0"/>
              <a:t>», — неспешно, по очереди. Напряжение в мыслях «я плохой, люди плохие, мир плохой, жизнь плохая» — «</a:t>
            </a:r>
            <a:r>
              <a:rPr lang="ru-RU" sz="2000" dirty="0" err="1" smtClean="0"/>
              <a:t>пх</a:t>
            </a:r>
            <a:r>
              <a:rPr lang="ru-RU" sz="2000" dirty="0" smtClean="0"/>
              <a:t>», «</a:t>
            </a:r>
            <a:r>
              <a:rPr lang="ru-RU" sz="2000" dirty="0" err="1" smtClean="0"/>
              <a:t>пх</a:t>
            </a:r>
            <a:r>
              <a:rPr lang="ru-RU" sz="2000" dirty="0" smtClean="0"/>
              <a:t>», «</a:t>
            </a:r>
            <a:r>
              <a:rPr lang="ru-RU" sz="2000" dirty="0" err="1" smtClean="0"/>
              <a:t>пх</a:t>
            </a:r>
            <a:r>
              <a:rPr lang="ru-RU" sz="2000" dirty="0" smtClean="0"/>
              <a:t>». Следите за полетом каждой стрелы, не спешите.</a:t>
            </a:r>
          </a:p>
          <a:p>
            <a:endParaRPr lang="ru-RU" sz="2000" dirty="0" smtClean="0"/>
          </a:p>
          <a:p>
            <a:pPr algn="ctr"/>
            <a:r>
              <a:rPr lang="ru-RU" sz="2000" b="1" dirty="0" smtClean="0"/>
              <a:t>«Квадрат дыхания»</a:t>
            </a:r>
            <a:endParaRPr lang="ru-RU" sz="2000" dirty="0" smtClean="0"/>
          </a:p>
          <a:p>
            <a:r>
              <a:rPr lang="ru-RU" sz="2000" dirty="0" smtClean="0"/>
              <a:t>Вдох на 4 счета, задержка на 4 счета, выдох на 4 счета, задержка на 4 счета. Повторите 10 раз.</a:t>
            </a:r>
          </a:p>
          <a:p>
            <a:endParaRPr lang="ru-RU" sz="2000" dirty="0" smtClean="0"/>
          </a:p>
          <a:p>
            <a:pPr algn="ctr"/>
            <a:r>
              <a:rPr lang="ru-RU" sz="2000" b="1" dirty="0" smtClean="0"/>
              <a:t>«Когерентное дыхание»</a:t>
            </a:r>
            <a:endParaRPr lang="ru-RU" sz="2000" dirty="0" smtClean="0"/>
          </a:p>
          <a:p>
            <a:pPr algn="just"/>
            <a:r>
              <a:rPr lang="ru-RU" sz="2000" dirty="0" smtClean="0"/>
              <a:t>Медленный вдох — плавно в течение 6 секунд, свободный выдох — 6 секунд, далее снова вдох — 6 секунд, выдох — 6 секунд и так далее. Дышите так 5 минут. </a:t>
            </a: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62159604_43-kartinkin-net-p-den-okhrani-truda-pozdravleniya-kollegam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80010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3-04-12_15-54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671512"/>
            <a:ext cx="436245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-04-12_15-51-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671512"/>
            <a:ext cx="434340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-04-12_15-55-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671512"/>
            <a:ext cx="436245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-04-12_15-52-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676275"/>
            <a:ext cx="4362450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-04-12_15-53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666750"/>
            <a:ext cx="436245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-04-12_15-54-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657225"/>
            <a:ext cx="4333875" cy="5543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3-04-12_15-56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657225"/>
            <a:ext cx="4381500" cy="5543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853</Words>
  <PresentationFormat>Экран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«Безопасная и здоровая рабочая среда – основополагающий принцип и право в сфере труда»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Безопасная и здоровая рабочая среда – основополагающий принцип и право в сфере труда</dc:title>
  <dc:creator>User</dc:creator>
  <cp:lastModifiedBy>User</cp:lastModifiedBy>
  <cp:revision>54</cp:revision>
  <dcterms:created xsi:type="dcterms:W3CDTF">2023-04-12T12:41:42Z</dcterms:created>
  <dcterms:modified xsi:type="dcterms:W3CDTF">2023-04-28T08:59:06Z</dcterms:modified>
</cp:coreProperties>
</file>